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343" r:id="rId3"/>
    <p:sldId id="342" r:id="rId4"/>
    <p:sldId id="340" r:id="rId5"/>
    <p:sldId id="344" r:id="rId6"/>
    <p:sldId id="349" r:id="rId7"/>
    <p:sldId id="326" r:id="rId8"/>
    <p:sldId id="345" r:id="rId9"/>
    <p:sldId id="346" r:id="rId10"/>
    <p:sldId id="347" r:id="rId11"/>
    <p:sldId id="327" r:id="rId12"/>
    <p:sldId id="348" r:id="rId13"/>
    <p:sldId id="334" r:id="rId14"/>
  </p:sldIdLst>
  <p:sldSz cx="9144000" cy="5143500" type="screen16x9"/>
  <p:notesSz cx="6858000" cy="9144000"/>
  <p:defaultTextStyle>
    <a:defPPr>
      <a:defRPr lang="nb-NO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Øyvind Kaste" initials="ØK" lastIdx="1" clrIdx="0">
    <p:extLst>
      <p:ext uri="{19B8F6BF-5375-455C-9EA6-DF929625EA0E}">
        <p15:presenceInfo xmlns:p15="http://schemas.microsoft.com/office/powerpoint/2012/main" userId="S::oeyvind.kaste@niva.no::0edb5d58-fa4c-4352-8d49-cec5b830b8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73" autoAdjust="0"/>
  </p:normalViewPr>
  <p:slideViewPr>
    <p:cSldViewPr snapToGrid="0">
      <p:cViewPr varScale="1">
        <p:scale>
          <a:sx n="101" d="100"/>
          <a:sy n="101" d="100"/>
        </p:scale>
        <p:origin x="192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A4386-E402-4C6A-BCD6-A2C164AD43D6}" type="datetimeFigureOut">
              <a:rPr lang="nb-NO" smtClean="0"/>
              <a:t>15.06.2025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19B8B-B314-48A1-8D3D-D3763EAEEC4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849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76835" y="244149"/>
            <a:ext cx="8153400" cy="1102519"/>
          </a:xfrm>
        </p:spPr>
        <p:txBody>
          <a:bodyPr/>
          <a:lstStyle>
            <a:lvl1pPr algn="l">
              <a:defRPr>
                <a:solidFill>
                  <a:srgbClr val="5B9BD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n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685800" y="1479176"/>
            <a:ext cx="7772400" cy="2749924"/>
          </a:xfrm>
        </p:spPr>
        <p:txBody>
          <a:bodyPr/>
          <a:lstStyle>
            <a:lvl1pPr marL="0" indent="0" algn="l">
              <a:buNone/>
              <a:defRPr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n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B69316-B20F-4ABC-82C9-D4DA82E1E1A3}" type="datetime1">
              <a:rPr lang="nb-NO" smtClean="0"/>
              <a:t>15.06.2025</a:t>
            </a:fld>
            <a:endParaRPr lang="nn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n-NO" dirty="0" err="1"/>
              <a:t>Forfatternavn</a:t>
            </a:r>
            <a:endParaRPr lang="nn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644AAC-C847-431D-B538-DAB2E62DDF6E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195132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04904" y="211091"/>
            <a:ext cx="8435683" cy="98121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n-NO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313765" y="1335742"/>
            <a:ext cx="8417859" cy="3218330"/>
          </a:xfrm>
        </p:spPr>
        <p:txBody>
          <a:bodyPr vert="eaVert"/>
          <a:lstStyle>
            <a:lvl1pPr marL="457200" indent="-457200" algn="ctr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n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D143CD-9AFB-42E9-B9CF-2D9E941CA4FF}" type="datetime1">
              <a:rPr lang="nb-NO" smtClean="0"/>
              <a:t>15.06.2025</a:t>
            </a:fld>
            <a:endParaRPr lang="nn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A3949F-731D-4028-A648-0F16C80E5919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92606129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n-NO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 marL="457200" indent="-457200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n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0D142C-E3AE-4C3E-80E2-14050B8DB579}" type="datetime1">
              <a:rPr lang="nb-NO" smtClean="0"/>
              <a:t>15.06.2025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6E113-C858-4A52-8B22-7B56523ACA8B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4164303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484200" y="175232"/>
            <a:ext cx="8202600" cy="828815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title</a:t>
            </a:r>
            <a:endParaRPr lang="nn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530883" y="1129552"/>
            <a:ext cx="8137988" cy="3514165"/>
          </a:xfrm>
        </p:spPr>
        <p:txBody>
          <a:bodyPr>
            <a:normAutofit/>
          </a:bodyPr>
          <a:lstStyle>
            <a:lvl1pPr marL="457200" indent="-457200">
              <a:spcBef>
                <a:spcPts val="600"/>
              </a:spcBef>
              <a:buFont typeface="Arial" panose="020B0604020202020204" pitchFamily="34" charset="0"/>
              <a:buChar char="•"/>
              <a:defRPr sz="2800" baseline="0"/>
            </a:lvl1pPr>
            <a:lvl2pPr marL="630238" indent="203200">
              <a:spcBef>
                <a:spcPts val="600"/>
              </a:spcBef>
              <a:defRPr sz="2400"/>
            </a:lvl2pPr>
            <a:lvl3pPr marL="1162050" indent="307975">
              <a:spcBef>
                <a:spcPts val="600"/>
              </a:spcBef>
              <a:defRPr sz="2000" baseline="0"/>
            </a:lvl3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  <a:p>
            <a:pPr lvl="1"/>
            <a:r>
              <a:rPr lang="nb-NO" sz="2400" dirty="0"/>
              <a:t>Second </a:t>
            </a:r>
            <a:r>
              <a:rPr lang="nb-NO" sz="2400" dirty="0" err="1"/>
              <a:t>level</a:t>
            </a:r>
            <a:endParaRPr lang="nb-NO" sz="2400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26B214-1664-4E78-AD02-007C27F4AE94}" type="datetime1">
              <a:rPr lang="nb-NO" smtClean="0"/>
              <a:t>15.06.2025</a:t>
            </a:fld>
            <a:endParaRPr lang="nn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2464174" y="4869656"/>
            <a:ext cx="2045073" cy="273844"/>
          </a:xfrm>
        </p:spPr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F37D9-1911-45C7-A230-7CFE9DC0FC48}" type="slidenum">
              <a:rPr lang="nn-NO"/>
              <a:pPr/>
              <a:t>‹#›</a:t>
            </a:fld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360859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n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4723F8-0E4A-40C3-8285-61E1634B8144}" type="datetime1">
              <a:rPr lang="nb-NO" smtClean="0"/>
              <a:t>15.06.2025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97BFA-7DA8-4F6A-9CC2-4FC5BB17C6A4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46223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7353" y="245268"/>
            <a:ext cx="8298971" cy="92630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n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266825"/>
            <a:ext cx="4038600" cy="33277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n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279415"/>
            <a:ext cx="4038600" cy="33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n-NO" dirty="0"/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69110F-0757-4B01-9302-7F85B8D9AC5B}" type="datetime1">
              <a:rPr lang="nb-NO" smtClean="0"/>
              <a:t>15.06.2025</a:t>
            </a:fld>
            <a:endParaRPr lang="nn-NO"/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403D73-82B5-4F1E-A617-9079BFB452E0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91180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86976" y="148337"/>
            <a:ext cx="8471542" cy="111568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n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95835" y="1357523"/>
            <a:ext cx="4201553" cy="4747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295835" y="1837344"/>
            <a:ext cx="4201553" cy="29318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n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716744" y="1363204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716744" y="1843025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n-NO" dirty="0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10E600-EDDE-42B8-8A82-BCBE70C37170}" type="datetime1">
              <a:rPr lang="nb-NO" smtClean="0"/>
              <a:t>15.06.2025</a:t>
            </a:fld>
            <a:endParaRPr lang="nn-NO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F08221-F66D-4D88-ACAA-EA59E48B41B6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46325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95940" y="166266"/>
            <a:ext cx="8543259" cy="106189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n-NO" dirty="0"/>
          </a:p>
        </p:txBody>
      </p:sp>
      <p:sp>
        <p:nvSpPr>
          <p:cNvPr id="3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E268FA-14C4-4129-A51D-AF51FF92E980}" type="datetime1">
              <a:rPr lang="nb-NO" smtClean="0"/>
              <a:t>15.06.2025</a:t>
            </a:fld>
            <a:endParaRPr lang="nn-NO"/>
          </a:p>
        </p:txBody>
      </p:sp>
      <p:sp>
        <p:nvSpPr>
          <p:cNvPr id="4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5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3B00F0-8CB5-42AF-8CCD-5A4E291534C0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55517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CA16D1-0BB3-4CC7-9F2A-A88B60B98480}" type="datetime1">
              <a:rPr lang="nb-NO" smtClean="0"/>
              <a:t>15.06.2025</a:t>
            </a:fld>
            <a:endParaRPr lang="nn-NO"/>
          </a:p>
        </p:txBody>
      </p:sp>
      <p:sp>
        <p:nvSpPr>
          <p:cNvPr id="3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4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59820-22D6-438B-9ACC-C6121BCBE943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469893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n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n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E97DEC-1E57-4CEF-88EC-F1247BC548E5}" type="datetime1">
              <a:rPr lang="nb-NO" smtClean="0"/>
              <a:t>15.06.2025</a:t>
            </a:fld>
            <a:endParaRPr lang="nn-NO" dirty="0"/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83B294-7C88-4B40-BD33-0F1A014CCFF1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52967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n-NO" dirty="0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nn-NO" noProof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45F9AF-A8E4-49AD-88E8-507109FE3E43}" type="datetime1">
              <a:rPr lang="nb-NO" smtClean="0"/>
              <a:t>15.06.2025</a:t>
            </a:fld>
            <a:endParaRPr lang="nn-NO"/>
          </a:p>
        </p:txBody>
      </p:sp>
      <p:sp>
        <p:nvSpPr>
          <p:cNvPr id="6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nn-NO" dirty="0"/>
          </a:p>
          <a:p>
            <a:r>
              <a:rPr lang="nn-NO" dirty="0" err="1"/>
              <a:t>Forfatternavn</a:t>
            </a:r>
            <a:endParaRPr lang="nn-NO" dirty="0"/>
          </a:p>
          <a:p>
            <a:endParaRPr lang="nn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57221B-76C1-4D89-973C-38A729EF7C5B}" type="slidenum">
              <a:rPr lang="nn-NO"/>
              <a:pPr/>
              <a:t>‹#›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1788236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502129" y="883443"/>
            <a:ext cx="7886700" cy="158946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title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530884" y="2806953"/>
            <a:ext cx="7457176" cy="15810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subtitle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743450" y="4869656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1BA7C-2FF8-4FE8-BBBB-A5866CFB8218}" type="datetime1">
              <a:rPr lang="nb-NO" smtClean="0"/>
              <a:t>15.06.2025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464174" y="4869656"/>
            <a:ext cx="204507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nb-NO" dirty="0"/>
              <a:t>Forfatternavn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7853082" y="4869656"/>
            <a:ext cx="662268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A3A51-5FE1-4512-94A5-37D46034258E}" type="slidenum">
              <a:rPr lang="nb-NO" smtClean="0"/>
              <a:t>‹#›</a:t>
            </a:fld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32" y="4673992"/>
            <a:ext cx="1127323" cy="46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5B9BD5"/>
          </a:solidFill>
          <a:latin typeface="Calibri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200" b="0" kern="1200">
          <a:solidFill>
            <a:schemeClr val="tx1"/>
          </a:solidFill>
          <a:latin typeface="Calibri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685800" y="163285"/>
            <a:ext cx="8153400" cy="813546"/>
          </a:xfrm>
        </p:spPr>
        <p:txBody>
          <a:bodyPr/>
          <a:lstStyle/>
          <a:p>
            <a:r>
              <a:rPr lang="nb-NO" dirty="0"/>
              <a:t>Elveovervåkingsprogrammet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685800" y="853993"/>
            <a:ext cx="7772400" cy="3917060"/>
          </a:xfrm>
        </p:spPr>
        <p:txBody>
          <a:bodyPr>
            <a:normAutofit fontScale="92500" lnSpcReduction="20000"/>
          </a:bodyPr>
          <a:lstStyle/>
          <a:p>
            <a:r>
              <a:rPr lang="nb-NO" dirty="0"/>
              <a:t>Hva består det av – og hva brukes dataene til?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sz="1100" dirty="0"/>
          </a:p>
          <a:p>
            <a:endParaRPr lang="nb-NO" sz="1600" dirty="0"/>
          </a:p>
          <a:p>
            <a:endParaRPr lang="nb-NO" sz="1600" dirty="0"/>
          </a:p>
          <a:p>
            <a:endParaRPr lang="nb-NO" sz="1600" dirty="0"/>
          </a:p>
          <a:p>
            <a:endParaRPr lang="nb-NO" sz="1600" dirty="0"/>
          </a:p>
          <a:p>
            <a:endParaRPr lang="nb-NO" sz="1600" dirty="0"/>
          </a:p>
          <a:p>
            <a:r>
              <a:rPr lang="nb-NO" sz="1600" dirty="0"/>
              <a:t>Øyvind Kaste</a:t>
            </a:r>
          </a:p>
          <a:p>
            <a:r>
              <a:rPr lang="nb-NO" sz="1100" dirty="0"/>
              <a:t>7. juni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502B2-C3EE-4179-AD90-A0CB2A3D71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075" y="1469271"/>
            <a:ext cx="6696635" cy="2321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EE812-4E5B-4C10-AC4F-25B5D515AD75}"/>
              </a:ext>
            </a:extLst>
          </p:cNvPr>
          <p:cNvSpPr txBox="1"/>
          <p:nvPr/>
        </p:nvSpPr>
        <p:spPr>
          <a:xfrm rot="5400000">
            <a:off x="6603548" y="2852401"/>
            <a:ext cx="18998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 err="1"/>
              <a:t>Storelva</a:t>
            </a:r>
            <a:r>
              <a:rPr lang="nb-NO" sz="800" dirty="0"/>
              <a:t>, Foto: Tormod Haraldstad, NIVA </a:t>
            </a:r>
          </a:p>
        </p:txBody>
      </p:sp>
    </p:spTree>
    <p:extLst>
      <p:ext uri="{BB962C8B-B14F-4D97-AF65-F5344CB8AC3E}">
        <p14:creationId xmlns:p14="http://schemas.microsoft.com/office/powerpoint/2010/main" val="1226565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4C78-0D4A-4935-A7E4-EC49CEF1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00" y="204493"/>
            <a:ext cx="8202600" cy="805005"/>
          </a:xfrm>
        </p:spPr>
        <p:txBody>
          <a:bodyPr/>
          <a:lstStyle/>
          <a:p>
            <a:r>
              <a:rPr lang="nb-NO" dirty="0"/>
              <a:t>Stor stofftransport under flommer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2682E3-E377-4C8C-BECB-68A84BB3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2" y="1190534"/>
            <a:ext cx="8061376" cy="3110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3A6A41-434F-412E-A43D-41650132BA6C}"/>
              </a:ext>
            </a:extLst>
          </p:cNvPr>
          <p:cNvSpPr/>
          <p:nvPr/>
        </p:nvSpPr>
        <p:spPr>
          <a:xfrm>
            <a:off x="0" y="463482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73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62FA7B-161B-4ADB-8352-AA20484A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0" y="175233"/>
            <a:ext cx="8202600" cy="643796"/>
          </a:xfrm>
        </p:spPr>
        <p:txBody>
          <a:bodyPr>
            <a:noAutofit/>
          </a:bodyPr>
          <a:lstStyle/>
          <a:p>
            <a:r>
              <a:rPr lang="nb-NO" sz="3600" dirty="0"/>
              <a:t>Økte tilførsler fra land påvirker kystsonen</a:t>
            </a:r>
          </a:p>
        </p:txBody>
      </p:sp>
      <p:pic>
        <p:nvPicPr>
          <p:cNvPr id="7" name="Picture 9" descr="Flom fra nrk 1">
            <a:extLst>
              <a:ext uri="{FF2B5EF4-FFF2-40B4-BE49-F238E27FC236}">
                <a16:creationId xmlns:a16="http://schemas.microsoft.com/office/drawing/2014/main" id="{94F0A7E5-0058-4E32-856F-12CD9D82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633" y="1045438"/>
            <a:ext cx="3345767" cy="188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FFF028-1C60-46D5-B593-3E6611E8C33D}"/>
              </a:ext>
            </a:extLst>
          </p:cNvPr>
          <p:cNvSpPr txBox="1"/>
          <p:nvPr/>
        </p:nvSpPr>
        <p:spPr>
          <a:xfrm rot="5400000">
            <a:off x="3358573" y="1172272"/>
            <a:ext cx="5774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50" dirty="0"/>
              <a:t>Foto: NRK</a:t>
            </a:r>
          </a:p>
        </p:txBody>
      </p:sp>
      <p:pic>
        <p:nvPicPr>
          <p:cNvPr id="9" name="Picture 6" descr="nedslamming_nidelva2">
            <a:extLst>
              <a:ext uri="{FF2B5EF4-FFF2-40B4-BE49-F238E27FC236}">
                <a16:creationId xmlns:a16="http://schemas.microsoft.com/office/drawing/2014/main" id="{7DC9A0A4-C961-4921-ACEC-7D31676E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520" y="1954306"/>
            <a:ext cx="3426705" cy="194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185EA-0E56-4EFA-8A56-B25A2BC8982E}"/>
              </a:ext>
            </a:extLst>
          </p:cNvPr>
          <p:cNvSpPr txBox="1"/>
          <p:nvPr/>
        </p:nvSpPr>
        <p:spPr>
          <a:xfrm rot="5400000">
            <a:off x="6273012" y="2272166"/>
            <a:ext cx="77617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50" dirty="0"/>
              <a:t>Foto: Miljøfoto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B404B0C-604F-4B6E-8316-2218E884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8425" y="2934509"/>
            <a:ext cx="2345321" cy="220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583347-62F0-4B8A-88B3-2CADA5B6B8E4}"/>
              </a:ext>
            </a:extLst>
          </p:cNvPr>
          <p:cNvSpPr txBox="1"/>
          <p:nvPr/>
        </p:nvSpPr>
        <p:spPr>
          <a:xfrm rot="5400000">
            <a:off x="8240336" y="3211249"/>
            <a:ext cx="77457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50" dirty="0"/>
              <a:t>Foto: NIVA / HI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4A0A6F-3AE1-4EDF-888A-9C2DA51A98B4}"/>
              </a:ext>
            </a:extLst>
          </p:cNvPr>
          <p:cNvSpPr/>
          <p:nvPr/>
        </p:nvSpPr>
        <p:spPr>
          <a:xfrm>
            <a:off x="0" y="464726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0058F3-5B6D-40EA-B022-4EB965E950C7}"/>
              </a:ext>
            </a:extLst>
          </p:cNvPr>
          <p:cNvSpPr txBox="1"/>
          <p:nvPr/>
        </p:nvSpPr>
        <p:spPr>
          <a:xfrm>
            <a:off x="263347" y="3577133"/>
            <a:ext cx="1800493" cy="9541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Mer ferskvann</a:t>
            </a:r>
          </a:p>
          <a:p>
            <a:pPr marL="285750" indent="-285750">
              <a:buFontTx/>
              <a:buChar char="-"/>
            </a:pPr>
            <a:r>
              <a:rPr lang="nb-NO" dirty="0"/>
              <a:t>Mer partikler</a:t>
            </a:r>
          </a:p>
          <a:p>
            <a:pPr marL="285750" indent="-285750">
              <a:buFontTx/>
              <a:buChar char="-"/>
            </a:pPr>
            <a:r>
              <a:rPr lang="nb-NO" dirty="0"/>
              <a:t>Mer organisk stoff</a:t>
            </a:r>
          </a:p>
          <a:p>
            <a:pPr marL="285750" indent="-285750">
              <a:buFontTx/>
              <a:buChar char="-"/>
            </a:pPr>
            <a:r>
              <a:rPr lang="nb-NO" dirty="0"/>
              <a:t>Mer næringssalter</a:t>
            </a:r>
          </a:p>
        </p:txBody>
      </p:sp>
    </p:spTree>
    <p:extLst>
      <p:ext uri="{BB962C8B-B14F-4D97-AF65-F5344CB8AC3E}">
        <p14:creationId xmlns:p14="http://schemas.microsoft.com/office/powerpoint/2010/main" val="3074788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119EE135-0087-441C-BB01-843E7F41E8DD}"/>
              </a:ext>
            </a:extLst>
          </p:cNvPr>
          <p:cNvSpPr/>
          <p:nvPr/>
        </p:nvSpPr>
        <p:spPr>
          <a:xfrm>
            <a:off x="6816083" y="2413665"/>
            <a:ext cx="1916583" cy="73866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1393B8B-C3F7-4DCC-80E2-0ECB6F6ADE1D}"/>
              </a:ext>
            </a:extLst>
          </p:cNvPr>
          <p:cNvSpPr/>
          <p:nvPr/>
        </p:nvSpPr>
        <p:spPr>
          <a:xfrm>
            <a:off x="6836561" y="1141410"/>
            <a:ext cx="1916583" cy="73866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BFCE97-19B7-4729-ABA6-5CA13DB83C00}"/>
              </a:ext>
            </a:extLst>
          </p:cNvPr>
          <p:cNvSpPr/>
          <p:nvPr/>
        </p:nvSpPr>
        <p:spPr>
          <a:xfrm>
            <a:off x="6950383" y="3767540"/>
            <a:ext cx="1782283" cy="1089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63D60A-5B2F-41A6-93E1-5D667CB7C715}"/>
              </a:ext>
            </a:extLst>
          </p:cNvPr>
          <p:cNvSpPr/>
          <p:nvPr/>
        </p:nvSpPr>
        <p:spPr>
          <a:xfrm>
            <a:off x="4444326" y="2950237"/>
            <a:ext cx="1916583" cy="73866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C01F24-FF0F-44BE-9914-9A6CE2B1DCAA}"/>
              </a:ext>
            </a:extLst>
          </p:cNvPr>
          <p:cNvSpPr/>
          <p:nvPr/>
        </p:nvSpPr>
        <p:spPr>
          <a:xfrm>
            <a:off x="2301247" y="2999615"/>
            <a:ext cx="1916583" cy="73866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AABE76-E6B0-4D0F-86A8-AE1D9C0D5FFB}"/>
              </a:ext>
            </a:extLst>
          </p:cNvPr>
          <p:cNvSpPr/>
          <p:nvPr/>
        </p:nvSpPr>
        <p:spPr>
          <a:xfrm>
            <a:off x="187508" y="2999615"/>
            <a:ext cx="1916583" cy="73866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DC5CFB-F8FE-4331-8125-366AD36A951F}"/>
              </a:ext>
            </a:extLst>
          </p:cNvPr>
          <p:cNvSpPr/>
          <p:nvPr/>
        </p:nvSpPr>
        <p:spPr>
          <a:xfrm>
            <a:off x="2266506" y="1260223"/>
            <a:ext cx="1916583" cy="72189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ED4D1-E0F1-4474-8D8D-DE528F66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Labben har en nøkkelrolle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51F1D-F725-449D-ABAC-3D2004F2ABF5}"/>
              </a:ext>
            </a:extLst>
          </p:cNvPr>
          <p:cNvSpPr/>
          <p:nvPr/>
        </p:nvSpPr>
        <p:spPr>
          <a:xfrm>
            <a:off x="0" y="463482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DBAFC-295C-47A1-B81C-7628E08C32E6}"/>
              </a:ext>
            </a:extLst>
          </p:cNvPr>
          <p:cNvSpPr txBox="1"/>
          <p:nvPr/>
        </p:nvSpPr>
        <p:spPr>
          <a:xfrm>
            <a:off x="2456004" y="3073029"/>
            <a:ext cx="1658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/>
              <a:t>LAB:</a:t>
            </a:r>
          </a:p>
          <a:p>
            <a:pPr algn="ctr"/>
            <a:r>
              <a:rPr lang="nb-NO" dirty="0"/>
              <a:t>Utsending av flasker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68BD3-70C0-4436-BFE6-EC3B70CFDDDD}"/>
              </a:ext>
            </a:extLst>
          </p:cNvPr>
          <p:cNvSpPr txBox="1"/>
          <p:nvPr/>
        </p:nvSpPr>
        <p:spPr>
          <a:xfrm>
            <a:off x="2563546" y="1424078"/>
            <a:ext cx="1391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Lokal </a:t>
            </a:r>
            <a:r>
              <a:rPr lang="nb-NO" dirty="0" err="1"/>
              <a:t>prøvetaker</a:t>
            </a:r>
            <a:endParaRPr lang="nb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7F2A0-3CE9-4B3C-AF79-572687E20B8A}"/>
              </a:ext>
            </a:extLst>
          </p:cNvPr>
          <p:cNvSpPr txBox="1"/>
          <p:nvPr/>
        </p:nvSpPr>
        <p:spPr>
          <a:xfrm>
            <a:off x="484200" y="3107336"/>
            <a:ext cx="1393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Kommunikasjon </a:t>
            </a:r>
          </a:p>
          <a:p>
            <a:r>
              <a:rPr lang="nb-NO" dirty="0"/>
              <a:t>med </a:t>
            </a:r>
            <a:r>
              <a:rPr lang="nb-NO" dirty="0" err="1"/>
              <a:t>prøvetaker</a:t>
            </a:r>
            <a:endParaRPr lang="nb-N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DED8A-5767-40EC-9FE6-9377CE965F11}"/>
              </a:ext>
            </a:extLst>
          </p:cNvPr>
          <p:cNvSpPr txBox="1"/>
          <p:nvPr/>
        </p:nvSpPr>
        <p:spPr>
          <a:xfrm>
            <a:off x="4511475" y="3015329"/>
            <a:ext cx="1782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/>
              <a:t>LAB: </a:t>
            </a:r>
          </a:p>
          <a:p>
            <a:pPr algn="ctr"/>
            <a:r>
              <a:rPr lang="nb-NO" dirty="0"/>
              <a:t>Prøvemottak/ analyse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924C0-A58D-4702-8405-0EACE43857F1}"/>
              </a:ext>
            </a:extLst>
          </p:cNvPr>
          <p:cNvSpPr txBox="1"/>
          <p:nvPr/>
        </p:nvSpPr>
        <p:spPr>
          <a:xfrm>
            <a:off x="7014244" y="1330436"/>
            <a:ext cx="1515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LAB - egenkontroll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9551E-414E-4B01-912F-5E02AFBB86DB}"/>
              </a:ext>
            </a:extLst>
          </p:cNvPr>
          <p:cNvSpPr txBox="1"/>
          <p:nvPr/>
        </p:nvSpPr>
        <p:spPr>
          <a:xfrm>
            <a:off x="6970861" y="3840421"/>
            <a:ext cx="1782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Data til Aquamonitor,</a:t>
            </a:r>
          </a:p>
          <a:p>
            <a:pPr algn="ctr"/>
            <a:r>
              <a:rPr lang="nb-NO" dirty="0"/>
              <a:t>Vannmiljø, rapportering til Miljødirektoratet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660CFF-1AFC-4725-87DB-39E1460671F8}"/>
              </a:ext>
            </a:extLst>
          </p:cNvPr>
          <p:cNvCxnSpPr>
            <a:cxnSpLocks/>
          </p:cNvCxnSpPr>
          <p:nvPr/>
        </p:nvCxnSpPr>
        <p:spPr>
          <a:xfrm flipV="1">
            <a:off x="1432311" y="2034046"/>
            <a:ext cx="744932" cy="71637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59B2A3-8B42-4703-9FE3-6C391819A2EB}"/>
              </a:ext>
            </a:extLst>
          </p:cNvPr>
          <p:cNvCxnSpPr>
            <a:cxnSpLocks/>
          </p:cNvCxnSpPr>
          <p:nvPr/>
        </p:nvCxnSpPr>
        <p:spPr>
          <a:xfrm flipH="1" flipV="1">
            <a:off x="3224797" y="2127604"/>
            <a:ext cx="14443" cy="62585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976110-EC05-434C-8EB3-48C6BD5F014F}"/>
              </a:ext>
            </a:extLst>
          </p:cNvPr>
          <p:cNvCxnSpPr>
            <a:cxnSpLocks/>
          </p:cNvCxnSpPr>
          <p:nvPr/>
        </p:nvCxnSpPr>
        <p:spPr>
          <a:xfrm>
            <a:off x="4217830" y="2034046"/>
            <a:ext cx="778452" cy="71941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78EEF3-7B0A-4751-9026-C7A18F2699D0}"/>
              </a:ext>
            </a:extLst>
          </p:cNvPr>
          <p:cNvCxnSpPr>
            <a:cxnSpLocks/>
          </p:cNvCxnSpPr>
          <p:nvPr/>
        </p:nvCxnSpPr>
        <p:spPr>
          <a:xfrm flipV="1">
            <a:off x="5997453" y="1986993"/>
            <a:ext cx="726911" cy="7418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44E9FE-96AE-47A6-BF0B-8517011B187D}"/>
              </a:ext>
            </a:extLst>
          </p:cNvPr>
          <p:cNvCxnSpPr>
            <a:cxnSpLocks/>
          </p:cNvCxnSpPr>
          <p:nvPr/>
        </p:nvCxnSpPr>
        <p:spPr>
          <a:xfrm>
            <a:off x="7813317" y="3225589"/>
            <a:ext cx="1" cy="40496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59B647-285B-4A8A-B6A6-5403AB18405C}"/>
              </a:ext>
            </a:extLst>
          </p:cNvPr>
          <p:cNvSpPr txBox="1"/>
          <p:nvPr/>
        </p:nvSpPr>
        <p:spPr>
          <a:xfrm>
            <a:off x="7082735" y="2524611"/>
            <a:ext cx="144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/>
              <a:t>Kvalitetskontroll, </a:t>
            </a:r>
          </a:p>
          <a:p>
            <a:pPr algn="ctr"/>
            <a:r>
              <a:rPr lang="nb-NO" dirty="0"/>
              <a:t>prosjekt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540AB9A-5862-4248-9AC1-F32E6635B45E}"/>
              </a:ext>
            </a:extLst>
          </p:cNvPr>
          <p:cNvCxnSpPr>
            <a:cxnSpLocks/>
          </p:cNvCxnSpPr>
          <p:nvPr/>
        </p:nvCxnSpPr>
        <p:spPr>
          <a:xfrm>
            <a:off x="7799473" y="1952955"/>
            <a:ext cx="1" cy="40496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2E0E41-DDD0-42AC-8783-027F9E780A0A}"/>
              </a:ext>
            </a:extLst>
          </p:cNvPr>
          <p:cNvSpPr txBox="1"/>
          <p:nvPr/>
        </p:nvSpPr>
        <p:spPr>
          <a:xfrm>
            <a:off x="1013463" y="4185021"/>
            <a:ext cx="2327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Ca. 500 sett med vannprøver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DE622E-3299-4849-A711-CD325BEC3B88}"/>
              </a:ext>
            </a:extLst>
          </p:cNvPr>
          <p:cNvSpPr txBox="1"/>
          <p:nvPr/>
        </p:nvSpPr>
        <p:spPr>
          <a:xfrm>
            <a:off x="358451" y="433890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>
                <a:solidFill>
                  <a:srgbClr val="FF0000"/>
                </a:solidFill>
              </a:rPr>
              <a:t>Årlig: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520911-99AE-4F9C-B9EE-7BE9D6F4064A}"/>
              </a:ext>
            </a:extLst>
          </p:cNvPr>
          <p:cNvSpPr txBox="1"/>
          <p:nvPr/>
        </p:nvSpPr>
        <p:spPr>
          <a:xfrm>
            <a:off x="1013463" y="4492798"/>
            <a:ext cx="2445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Ca. 15-20000 enkelt-resultater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45300C-4A64-4F22-8265-C0DDD5216B2F}"/>
              </a:ext>
            </a:extLst>
          </p:cNvPr>
          <p:cNvSpPr txBox="1"/>
          <p:nvPr/>
        </p:nvSpPr>
        <p:spPr>
          <a:xfrm>
            <a:off x="3955530" y="4201926"/>
            <a:ext cx="2648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>
                <a:solidFill>
                  <a:schemeClr val="accent5"/>
                </a:solidFill>
              </a:rPr>
              <a:t>Viktig med god dialog, </a:t>
            </a:r>
          </a:p>
          <a:p>
            <a:pPr algn="ctr"/>
            <a:r>
              <a:rPr lang="nb-NO" dirty="0">
                <a:solidFill>
                  <a:schemeClr val="accent5"/>
                </a:solidFill>
              </a:rPr>
              <a:t>men også at labben får arbeidsro!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732EFD-742F-4158-A32C-A6E877F2A9EF}"/>
              </a:ext>
            </a:extLst>
          </p:cNvPr>
          <p:cNvCxnSpPr>
            <a:cxnSpLocks/>
          </p:cNvCxnSpPr>
          <p:nvPr/>
        </p:nvCxnSpPr>
        <p:spPr>
          <a:xfrm>
            <a:off x="3475412" y="4463536"/>
            <a:ext cx="35691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0C0CA0-4F5E-4B69-900D-380AE66E81A3}"/>
              </a:ext>
            </a:extLst>
          </p:cNvPr>
          <p:cNvSpPr txBox="1"/>
          <p:nvPr/>
        </p:nvSpPr>
        <p:spPr>
          <a:xfrm rot="20314333">
            <a:off x="236972" y="1204157"/>
            <a:ext cx="1582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>
                <a:solidFill>
                  <a:srgbClr val="FF0000"/>
                </a:solidFill>
              </a:rPr>
              <a:t>Mye og komplisert </a:t>
            </a:r>
          </a:p>
          <a:p>
            <a:pPr algn="ctr"/>
            <a:r>
              <a:rPr lang="nb-NO" dirty="0">
                <a:solidFill>
                  <a:srgbClr val="FF0000"/>
                </a:solidFill>
              </a:rPr>
              <a:t>logistikk!</a:t>
            </a:r>
          </a:p>
        </p:txBody>
      </p:sp>
    </p:spTree>
    <p:extLst>
      <p:ext uri="{BB962C8B-B14F-4D97-AF65-F5344CB8AC3E}">
        <p14:creationId xmlns:p14="http://schemas.microsoft.com/office/powerpoint/2010/main" val="4229597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480C5B-EBE4-494A-B6F3-2BD7CC6AA4E1}"/>
              </a:ext>
            </a:extLst>
          </p:cNvPr>
          <p:cNvSpPr/>
          <p:nvPr/>
        </p:nvSpPr>
        <p:spPr>
          <a:xfrm>
            <a:off x="0" y="464726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9E7CA51-0EE8-4E10-84A2-FAC2E266E8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370" y="700"/>
            <a:ext cx="9176739" cy="5155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2A0FE9-380A-416D-A171-5F07FD10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67" y="330743"/>
            <a:ext cx="8202600" cy="828815"/>
          </a:xfrm>
        </p:spPr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Takk for oppmerksomheten!</a:t>
            </a:r>
          </a:p>
        </p:txBody>
      </p:sp>
    </p:spTree>
    <p:extLst>
      <p:ext uri="{BB962C8B-B14F-4D97-AF65-F5344CB8AC3E}">
        <p14:creationId xmlns:p14="http://schemas.microsoft.com/office/powerpoint/2010/main" val="227922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187E-E5A7-4E17-AD5C-FB3A47C2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77" y="85375"/>
            <a:ext cx="8202600" cy="828815"/>
          </a:xfrm>
        </p:spPr>
        <p:txBody>
          <a:bodyPr/>
          <a:lstStyle/>
          <a:p>
            <a:r>
              <a:rPr lang="nb-NO" dirty="0"/>
              <a:t>Om programmet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CB372-0B26-4C66-8544-AFF9D1967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83" y="1073426"/>
            <a:ext cx="8137988" cy="3570291"/>
          </a:xfrm>
        </p:spPr>
        <p:txBody>
          <a:bodyPr>
            <a:normAutofit fontScale="85000" lnSpcReduction="20000"/>
          </a:bodyPr>
          <a:lstStyle/>
          <a:p>
            <a:pPr lvl="0">
              <a:spcAft>
                <a:spcPts val="1200"/>
              </a:spcAft>
            </a:pPr>
            <a:r>
              <a:rPr lang="nb-NO" dirty="0"/>
              <a:t>Opprettet i 1990 for å oppfylle Norges forpliktelser om å redusere tilførsler av N og P til havområdene</a:t>
            </a:r>
          </a:p>
          <a:p>
            <a:pPr>
              <a:spcAft>
                <a:spcPts val="1200"/>
              </a:spcAft>
            </a:pPr>
            <a:r>
              <a:rPr lang="nb-NO" dirty="0"/>
              <a:t>1990-2016: Elvetilførselsprogrammet (RID). Estimere total stofftransport fra elver til havområdene.</a:t>
            </a:r>
          </a:p>
          <a:p>
            <a:pPr>
              <a:spcAft>
                <a:spcPts val="1200"/>
              </a:spcAft>
            </a:pPr>
            <a:r>
              <a:rPr lang="nb-NO" dirty="0"/>
              <a:t>Fra 2017: Elveovervåkingsprogrammet. Nytt: Basisovervåking ift. Vannforskriften, miljøgifter, klima.  </a:t>
            </a:r>
          </a:p>
          <a:p>
            <a:pPr>
              <a:spcAft>
                <a:spcPts val="1200"/>
              </a:spcAft>
            </a:pPr>
            <a:r>
              <a:rPr lang="nb-NO" dirty="0"/>
              <a:t>Finansiert av Miljødirektoratet</a:t>
            </a:r>
          </a:p>
          <a:p>
            <a:pPr>
              <a:spcAft>
                <a:spcPts val="1200"/>
              </a:spcAft>
            </a:pPr>
            <a:r>
              <a:rPr lang="nb-NO" dirty="0"/>
              <a:t>NIVA har ledet programmet siden 1990, med unntak 1999-2003 da Aquateam ledet</a:t>
            </a:r>
          </a:p>
          <a:p>
            <a:endParaRPr lang="nb-N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4B1D0-C22B-47D7-B13E-1D639743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37D9-1911-45C7-A230-7CFE9DC0FC48}" type="slidenum">
              <a:rPr lang="nn-NO" smtClean="0"/>
              <a:pPr/>
              <a:t>2</a:t>
            </a:fld>
            <a:endParaRPr lang="nn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5F7DC-68A1-4E0A-9805-5CF55B2880B1}"/>
              </a:ext>
            </a:extLst>
          </p:cNvPr>
          <p:cNvSpPr/>
          <p:nvPr/>
        </p:nvSpPr>
        <p:spPr>
          <a:xfrm>
            <a:off x="0" y="463482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4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8A84CC-C9E7-4F81-9D1C-B2BACA7B83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6298"/>
            <a:ext cx="3709836" cy="511720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029A53-6C4E-4448-B2EE-EAD964903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2440" y="309356"/>
            <a:ext cx="4038600" cy="33264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/>
              <a:t>20 Hovedelver</a:t>
            </a:r>
          </a:p>
          <a:p>
            <a:pPr marL="971550" lvl="1" indent="-457200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rgbClr val="00B050"/>
                </a:solidFill>
              </a:rPr>
              <a:t>Generell vannkjemi</a:t>
            </a:r>
          </a:p>
          <a:p>
            <a:pPr marL="971550" lvl="1" indent="-457200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rgbClr val="00B050"/>
                </a:solidFill>
              </a:rPr>
              <a:t>Metaller</a:t>
            </a:r>
          </a:p>
          <a:p>
            <a:pPr marL="971550" lvl="1" indent="-457200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rgbClr val="00B050"/>
                </a:solidFill>
              </a:rPr>
              <a:t>Miljøgifter (5 elver per år)</a:t>
            </a:r>
          </a:p>
          <a:p>
            <a:pPr marL="971550" lvl="1" indent="-457200">
              <a:buFont typeface="Wingdings" panose="05000000000000000000" pitchFamily="2" charset="2"/>
              <a:buChar char="ü"/>
            </a:pPr>
            <a:endParaRPr lang="nb-NO" sz="18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/>
              <a:t>15-20 </a:t>
            </a:r>
            <a:r>
              <a:rPr lang="nb-NO" dirty="0" err="1"/>
              <a:t>Bio</a:t>
            </a:r>
            <a:r>
              <a:rPr lang="nb-NO" dirty="0"/>
              <a:t>/BK-elver</a:t>
            </a:r>
          </a:p>
          <a:p>
            <a:pPr marL="971550" lvl="1" indent="-457200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rgbClr val="00B050"/>
                </a:solidFill>
              </a:rPr>
              <a:t>Vannkjemi</a:t>
            </a:r>
          </a:p>
          <a:p>
            <a:pPr marL="971550" lvl="1" indent="-457200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rgbClr val="00B050"/>
                </a:solidFill>
              </a:rPr>
              <a:t>Begroingsalger</a:t>
            </a:r>
          </a:p>
          <a:p>
            <a:pPr marL="971550" lvl="1" indent="-457200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rgbClr val="00B050"/>
                </a:solidFill>
              </a:rPr>
              <a:t>Bunndyr</a:t>
            </a:r>
          </a:p>
          <a:p>
            <a:pPr marL="971550" lvl="1" indent="-457200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rgbClr val="00B050"/>
                </a:solidFill>
              </a:rPr>
              <a:t>Fisk</a:t>
            </a:r>
          </a:p>
          <a:p>
            <a:pPr marL="971550" lvl="1" indent="-457200">
              <a:buFont typeface="Wingdings" panose="05000000000000000000" pitchFamily="2" charset="2"/>
              <a:buChar char="ü"/>
            </a:pPr>
            <a:endParaRPr lang="nb-NO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1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0FF6-1AA6-457A-B3AD-FC009950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Mål med programmet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6AAA-F5F8-4348-B836-3D425A12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40" y="1107234"/>
            <a:ext cx="8745894" cy="3558073"/>
          </a:xfrm>
        </p:spPr>
        <p:txBody>
          <a:bodyPr>
            <a:normAutofit/>
          </a:bodyPr>
          <a:lstStyle/>
          <a:p>
            <a:pPr marL="190500" indent="-1905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nb-NO" sz="2000" dirty="0"/>
              <a:t>Måle </a:t>
            </a:r>
            <a:r>
              <a:rPr lang="nb-NO" sz="2000" b="1" dirty="0">
                <a:solidFill>
                  <a:schemeClr val="accent1"/>
                </a:solidFill>
              </a:rPr>
              <a:t>trender over tid </a:t>
            </a:r>
            <a:r>
              <a:rPr lang="nb-NO" sz="2000" dirty="0"/>
              <a:t>for vannkvalitet i norske elver</a:t>
            </a:r>
          </a:p>
          <a:p>
            <a:pPr marL="190500" indent="-1905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nb-NO" sz="2000" dirty="0"/>
              <a:t>Bidra til å </a:t>
            </a:r>
            <a:r>
              <a:rPr lang="nb-NO" sz="2000" b="1" dirty="0">
                <a:solidFill>
                  <a:schemeClr val="accent1"/>
                </a:solidFill>
              </a:rPr>
              <a:t>klassifisere</a:t>
            </a:r>
            <a:r>
              <a:rPr lang="nb-NO" sz="2000" dirty="0"/>
              <a:t> elver i tråd med Vanndirektivet</a:t>
            </a:r>
          </a:p>
          <a:p>
            <a:pPr marL="190500" indent="-1905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nb-NO" sz="2000" dirty="0"/>
              <a:t>Fange opp endringer i vannkvalitet som skyldes </a:t>
            </a:r>
            <a:r>
              <a:rPr lang="nb-NO" sz="2000" b="1" dirty="0">
                <a:solidFill>
                  <a:schemeClr val="accent1"/>
                </a:solidFill>
              </a:rPr>
              <a:t>klimaendringer</a:t>
            </a:r>
            <a:r>
              <a:rPr lang="nb-NO" sz="2000" dirty="0"/>
              <a:t> eller andre </a:t>
            </a:r>
            <a:r>
              <a:rPr lang="nb-NO" sz="2000" b="1" dirty="0">
                <a:solidFill>
                  <a:schemeClr val="accent1"/>
                </a:solidFill>
              </a:rPr>
              <a:t>menneskelige påvirkninger</a:t>
            </a:r>
          </a:p>
          <a:p>
            <a:pPr marL="190500" indent="-1905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nb-NO" sz="2000" dirty="0"/>
              <a:t>Beregne </a:t>
            </a:r>
            <a:r>
              <a:rPr lang="nb-NO" sz="2000" b="1" dirty="0">
                <a:solidFill>
                  <a:schemeClr val="accent1"/>
                </a:solidFill>
              </a:rPr>
              <a:t>tilførsler til norske havområder </a:t>
            </a:r>
            <a:r>
              <a:rPr lang="nb-NO" sz="2000" dirty="0"/>
              <a:t>av næringssalter og utvalgte miljøgifter</a:t>
            </a:r>
          </a:p>
          <a:p>
            <a:pPr marL="190500" indent="-1905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nb-NO" sz="2000" dirty="0"/>
              <a:t>Bidra med data til å forklare </a:t>
            </a:r>
            <a:r>
              <a:rPr lang="nb-NO" sz="2000" b="1" dirty="0">
                <a:solidFill>
                  <a:schemeClr val="accent1"/>
                </a:solidFill>
              </a:rPr>
              <a:t>endringer i eutrofisituasjonen og miljøgiftnivåer langs</a:t>
            </a:r>
            <a:r>
              <a:rPr lang="nb-NO" sz="2000" b="1" dirty="0"/>
              <a:t> </a:t>
            </a:r>
            <a:r>
              <a:rPr lang="nb-NO" sz="2000" b="1" dirty="0">
                <a:solidFill>
                  <a:schemeClr val="accent1"/>
                </a:solidFill>
              </a:rPr>
              <a:t>kysten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56ADF-5E4A-40B6-A543-0C0FB8FF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37D9-1911-45C7-A230-7CFE9DC0FC48}" type="slidenum">
              <a:rPr lang="nn-NO" smtClean="0"/>
              <a:pPr/>
              <a:t>4</a:t>
            </a:fld>
            <a:endParaRPr lang="nn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4275-9371-4BD9-873C-F9B2E5619D4A}"/>
              </a:ext>
            </a:extLst>
          </p:cNvPr>
          <p:cNvSpPr/>
          <p:nvPr/>
        </p:nvSpPr>
        <p:spPr>
          <a:xfrm>
            <a:off x="0" y="463482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52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81F6D-EA56-4733-9C0F-2BAA41AFA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3" y="1116059"/>
            <a:ext cx="1823857" cy="2564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8B7CD-16C2-47F9-9C10-CF26219F5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56" y="1116059"/>
            <a:ext cx="1826688" cy="2588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97947-6A9C-46FB-9012-AA13FCB4C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337" y="1116059"/>
            <a:ext cx="1801942" cy="2564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9C2D9-5EA8-48DB-BE25-BBBBE389BFAB}"/>
              </a:ext>
            </a:extLst>
          </p:cNvPr>
          <p:cNvSpPr/>
          <p:nvPr/>
        </p:nvSpPr>
        <p:spPr>
          <a:xfrm>
            <a:off x="0" y="463482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19135-7D56-4128-93A5-75FCDBCDB2B3}"/>
              </a:ext>
            </a:extLst>
          </p:cNvPr>
          <p:cNvSpPr txBox="1"/>
          <p:nvPr/>
        </p:nvSpPr>
        <p:spPr>
          <a:xfrm>
            <a:off x="368859" y="3916708"/>
            <a:ext cx="1608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Vannkjemi, hovedelver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83561D-7736-4EE3-A1AF-5811A09C23B4}"/>
              </a:ext>
            </a:extLst>
          </p:cNvPr>
          <p:cNvSpPr txBox="1"/>
          <p:nvPr/>
        </p:nvSpPr>
        <p:spPr>
          <a:xfrm>
            <a:off x="2455520" y="3916707"/>
            <a:ext cx="2015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Biologiske kvalitetselementer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2E258-0B40-464B-B521-B8E45C2A6FA4}"/>
              </a:ext>
            </a:extLst>
          </p:cNvPr>
          <p:cNvSpPr txBox="1"/>
          <p:nvPr/>
        </p:nvSpPr>
        <p:spPr>
          <a:xfrm>
            <a:off x="5147106" y="3916707"/>
            <a:ext cx="838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Miljøgifter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00DCF33-7C30-47FC-B92A-1AB5BC4D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40" y="166267"/>
            <a:ext cx="8543259" cy="508672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Årsrapporter 2019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0783EA-A629-4221-98D0-97711EE3A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073" y="1116059"/>
            <a:ext cx="1831824" cy="2588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3CBB14-D2DB-451E-A720-248CC14DEFB5}"/>
              </a:ext>
            </a:extLst>
          </p:cNvPr>
          <p:cNvSpPr txBox="1"/>
          <p:nvPr/>
        </p:nvSpPr>
        <p:spPr>
          <a:xfrm>
            <a:off x="7071220" y="3911004"/>
            <a:ext cx="1676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Modellering av tilførsler</a:t>
            </a:r>
          </a:p>
        </p:txBody>
      </p:sp>
    </p:spTree>
    <p:extLst>
      <p:ext uri="{BB962C8B-B14F-4D97-AF65-F5344CB8AC3E}">
        <p14:creationId xmlns:p14="http://schemas.microsoft.com/office/powerpoint/2010/main" val="34583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40F7-BAF4-438A-B0B6-5536E30D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59" y="131881"/>
            <a:ext cx="8543259" cy="616459"/>
          </a:xfrm>
        </p:spPr>
        <p:txBody>
          <a:bodyPr>
            <a:noAutofit/>
          </a:bodyPr>
          <a:lstStyle/>
          <a:p>
            <a:r>
              <a:rPr lang="nb-NO" sz="2800" dirty="0"/>
              <a:t>Data fra Elveovervåkingen brukes stadig mer til forskning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348C1-A975-4EE6-823D-08B57ADB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65894">
            <a:off x="682883" y="900309"/>
            <a:ext cx="3094174" cy="3993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2EB37-FF6E-47DB-8EF3-16C183718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22256">
            <a:off x="3115417" y="981914"/>
            <a:ext cx="2913168" cy="383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BE1FA-C771-4DE8-9212-8046588BD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30044">
            <a:off x="5613933" y="948489"/>
            <a:ext cx="3094174" cy="4087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E92695-D91D-481C-B6A9-C4E9BAA0BBF5}"/>
              </a:ext>
            </a:extLst>
          </p:cNvPr>
          <p:cNvSpPr/>
          <p:nvPr/>
        </p:nvSpPr>
        <p:spPr>
          <a:xfrm>
            <a:off x="0" y="463482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1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8446-7147-4C9F-A6EA-C39B1594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00" y="299729"/>
            <a:ext cx="8202600" cy="728381"/>
          </a:xfrm>
        </p:spPr>
        <p:txBody>
          <a:bodyPr>
            <a:noAutofit/>
          </a:bodyPr>
          <a:lstStyle/>
          <a:p>
            <a:r>
              <a:rPr lang="nb-NO" sz="3600" dirty="0"/>
              <a:t>Noen resultater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66BB0-40BA-4C73-90C1-0D173767F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74" y="1408258"/>
            <a:ext cx="3984897" cy="2656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21FA0E-59E7-4E07-B0DC-530E2BC5A1F3}"/>
              </a:ext>
            </a:extLst>
          </p:cNvPr>
          <p:cNvSpPr txBox="1"/>
          <p:nvPr/>
        </p:nvSpPr>
        <p:spPr>
          <a:xfrm>
            <a:off x="322056" y="4008458"/>
            <a:ext cx="13209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/>
              <a:t>Foto: Frode </a:t>
            </a:r>
            <a:r>
              <a:rPr lang="nb-NO" sz="1000" dirty="0" err="1"/>
              <a:t>Kroglund</a:t>
            </a:r>
            <a:endParaRPr lang="nb-NO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E99B6D-698C-4555-87F3-4CD129FA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371" y="1408258"/>
            <a:ext cx="3984897" cy="2656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0A5A77-F8CB-4157-B86A-F3BBD17C115A}"/>
              </a:ext>
            </a:extLst>
          </p:cNvPr>
          <p:cNvSpPr txBox="1"/>
          <p:nvPr/>
        </p:nvSpPr>
        <p:spPr>
          <a:xfrm>
            <a:off x="4539927" y="4008458"/>
            <a:ext cx="811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/>
              <a:t>Foto: NJFF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4FD814-747A-4499-B0D4-16BDA4616C7D}"/>
              </a:ext>
            </a:extLst>
          </p:cNvPr>
          <p:cNvSpPr/>
          <p:nvPr/>
        </p:nvSpPr>
        <p:spPr>
          <a:xfrm>
            <a:off x="0" y="463482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4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FBA6-CF26-4E58-952E-54B5C21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3" y="175233"/>
            <a:ext cx="8909913" cy="775744"/>
          </a:xfrm>
        </p:spPr>
        <p:txBody>
          <a:bodyPr>
            <a:noAutofit/>
          </a:bodyPr>
          <a:lstStyle/>
          <a:p>
            <a:r>
              <a:rPr lang="nb-NO" sz="3600" dirty="0"/>
              <a:t>Trend 1990-2019 i transport av næringsstoffer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AA7C5-778B-4D63-BA09-3F04A670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24" y="1028643"/>
            <a:ext cx="8021690" cy="3451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4295A-61DB-47C9-8B0E-920BCFFC1C05}"/>
              </a:ext>
            </a:extLst>
          </p:cNvPr>
          <p:cNvSpPr txBox="1"/>
          <p:nvPr/>
        </p:nvSpPr>
        <p:spPr>
          <a:xfrm>
            <a:off x="5235665" y="4374490"/>
            <a:ext cx="3710824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Klimaendring (mer flom)</a:t>
            </a:r>
          </a:p>
          <a:p>
            <a:pPr marL="285750" indent="-285750">
              <a:buFontTx/>
              <a:buChar char="-"/>
            </a:pPr>
            <a:r>
              <a:rPr lang="nb-NO" dirty="0"/>
              <a:t>Reduserte langtransporterte forurensninger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0B07B-8E4D-4039-B4B5-7149839FFA2F}"/>
              </a:ext>
            </a:extLst>
          </p:cNvPr>
          <p:cNvSpPr/>
          <p:nvPr/>
        </p:nvSpPr>
        <p:spPr>
          <a:xfrm>
            <a:off x="0" y="4634828"/>
            <a:ext cx="1486678" cy="50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FBA6-CF26-4E58-952E-54B5C213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75233"/>
            <a:ext cx="9005011" cy="775744"/>
          </a:xfrm>
        </p:spPr>
        <p:txBody>
          <a:bodyPr>
            <a:noAutofit/>
          </a:bodyPr>
          <a:lstStyle/>
          <a:p>
            <a:r>
              <a:rPr lang="nb-NO" sz="3500" dirty="0"/>
              <a:t>Trend </a:t>
            </a:r>
            <a:r>
              <a:rPr lang="nb-NO" sz="3500" dirty="0">
                <a:solidFill>
                  <a:srgbClr val="FF0000"/>
                </a:solidFill>
              </a:rPr>
              <a:t>2004*-2019</a:t>
            </a:r>
            <a:r>
              <a:rPr lang="nb-NO" sz="3500" dirty="0"/>
              <a:t> i konsentrasjoner av metaller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C366F-C8FF-432A-9FCC-9C4203CC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614" y="1002184"/>
            <a:ext cx="6450735" cy="3300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957E4-1718-4236-86A3-1C847A636022}"/>
              </a:ext>
            </a:extLst>
          </p:cNvPr>
          <p:cNvSpPr txBox="1"/>
          <p:nvPr/>
        </p:nvSpPr>
        <p:spPr>
          <a:xfrm>
            <a:off x="4760798" y="4445047"/>
            <a:ext cx="4134402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Reduserte industriutslipp (unntatt Russland/Nikel)</a:t>
            </a:r>
          </a:p>
          <a:p>
            <a:pPr marL="285750" indent="-285750">
              <a:buFontTx/>
              <a:buChar char="-"/>
            </a:pPr>
            <a:r>
              <a:rPr lang="nb-NO" dirty="0"/>
              <a:t>Reduserte langtransporterte forurensninger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38090-1528-49F6-A9D3-962C2373D99D}"/>
              </a:ext>
            </a:extLst>
          </p:cNvPr>
          <p:cNvSpPr txBox="1"/>
          <p:nvPr/>
        </p:nvSpPr>
        <p:spPr>
          <a:xfrm>
            <a:off x="1218614" y="4445047"/>
            <a:ext cx="3163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rgbClr val="FF0000"/>
                </a:solidFill>
              </a:rPr>
              <a:t>* Kan ikke bruke data fra 1990-tallet pga.</a:t>
            </a:r>
          </a:p>
          <a:p>
            <a:r>
              <a:rPr lang="nb-NO" dirty="0">
                <a:solidFill>
                  <a:srgbClr val="FF0000"/>
                </a:solidFill>
              </a:rPr>
              <a:t>endringer i deteksjonsgrenser </a:t>
            </a:r>
          </a:p>
        </p:txBody>
      </p:sp>
    </p:spTree>
    <p:extLst>
      <p:ext uri="{BB962C8B-B14F-4D97-AF65-F5344CB8AC3E}">
        <p14:creationId xmlns:p14="http://schemas.microsoft.com/office/powerpoint/2010/main" val="199649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vamal3_format_16_9.potx" id="{1A5BB2C7-B605-4BD5-97B6-26694D9F1C4D}" vid="{64A17B11-B93A-4A4E-92D1-12D866AE65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Nivamal3_format_16_9</Template>
  <TotalTime>1219</TotalTime>
  <Words>340</Words>
  <Application>Microsoft Office PowerPoint</Application>
  <PresentationFormat>On-screen Show (16:9)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Office-tema</vt:lpstr>
      <vt:lpstr>Elveovervåkingsprogrammet</vt:lpstr>
      <vt:lpstr>Om programmet</vt:lpstr>
      <vt:lpstr>PowerPoint Presentation</vt:lpstr>
      <vt:lpstr>Mål med programmet</vt:lpstr>
      <vt:lpstr>Årsrapporter 2019</vt:lpstr>
      <vt:lpstr>Data fra Elveovervåkingen brukes stadig mer til forskning</vt:lpstr>
      <vt:lpstr>Noen resultater</vt:lpstr>
      <vt:lpstr>Trend 1990-2019 i transport av næringsstoffer </vt:lpstr>
      <vt:lpstr>Trend 2004*-2019 i konsentrasjoner av metaller </vt:lpstr>
      <vt:lpstr>Stor stofftransport under flommer</vt:lpstr>
      <vt:lpstr>Økte tilførsler fra land påvirker kystsonen</vt:lpstr>
      <vt:lpstr>Labben har en nøkkelrolle</vt:lpstr>
      <vt:lpstr>Takk for oppmerksomheten!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Land-ocean interactions</dc:title>
  <dc:creator>Øyvind Kaste</dc:creator>
  <cp:lastModifiedBy>Cathrine Brecke Gundersen</cp:lastModifiedBy>
  <cp:revision>129</cp:revision>
  <dcterms:created xsi:type="dcterms:W3CDTF">2019-03-19T14:43:18Z</dcterms:created>
  <dcterms:modified xsi:type="dcterms:W3CDTF">2025-06-15T05:43:35Z</dcterms:modified>
</cp:coreProperties>
</file>